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4.jpeg" ContentType="image/jpeg"/>
  <Override PartName="/ppt/media/image23.jpeg" ContentType="image/jpeg"/>
  <Override PartName="/ppt/media/image12.png" ContentType="image/png"/>
  <Override PartName="/ppt/media/image21.png" ContentType="image/png"/>
  <Override PartName="/ppt/media/image19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9.png" ContentType="image/png"/>
  <Override PartName="/ppt/media/image6.png" ContentType="image/png"/>
  <Override PartName="/ppt/media/image31.png" ContentType="image/png"/>
  <Override PartName="/ppt/media/image11.png" ContentType="image/png"/>
  <Override PartName="/ppt/media/image9.png" ContentType="image/png"/>
  <Override PartName="/ppt/media/image22.jpeg" ContentType="image/jpeg"/>
  <Override PartName="/ppt/media/image7.png" ContentType="image/png"/>
  <Override PartName="/ppt/media/image8.png" ContentType="image/png"/>
  <Override PartName="/ppt/media/image13.png" ContentType="image/png"/>
  <Override PartName="/ppt/media/image30.png" ContentType="image/png"/>
  <Override PartName="/ppt/media/image5.png" ContentType="image/png"/>
  <Override PartName="/ppt/media/image28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jpeg" ContentType="image/jpeg"/>
  <Override PartName="/ppt/media/image1.jpeg" ContentType="image/jpeg"/>
  <Override PartName="/ppt/media/image10.png" ContentType="image/png"/>
  <Override PartName="/ppt/media/image14.png" ContentType="image/png"/>
  <Override PartName="/ppt/media/image1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F632F87-8C14-46ED-B6E2-AAFA8EA152CF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41F30DF-E453-45F3-9079-9227EF166AB1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A1C32A2-B2F1-4ECF-82BC-2662F2C5F5EB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6F2703E-0267-4936-B4E6-A030CDDE6A58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1C163C-7825-4996-AE43-1BBE9BEFE633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7B8AB4-0C66-4B26-BA87-D4B3FCFD0DDB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59A9C0-CB54-4000-AE62-8217322B68FC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1B230D-1B04-45EB-8AE6-1716FE44420E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522AF5-9186-4EC6-92FD-B09E2A5152B7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1AEB71-652D-400D-BE20-8B60AEE6E1A2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CB3334-8DDF-48F0-A57C-619B6F8A2A2D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BB59126-ACAF-4684-AF13-A2A177CFAEA9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D829F5-F285-493F-9ED8-38CFB8001017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AF539E-E32D-4041-8A46-6DC19B92671E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222AAF-D097-4BC1-ADED-DFFAC5CDC815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CA0C2E-5C8E-4E7A-8E0B-6B2708713AAC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ACD434-4D93-4627-B177-C57A7BE270C1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ACAB323-9A4F-401A-961C-E6E2A6F26E3E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CF12B38-D1E5-492E-82CF-A41260C982ED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81124E0-C047-454D-B0AE-5A23CA6B62E8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F2F9F7E-B687-4814-A75A-A349CF90457B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B0553D1-6666-40A8-807A-D0548E5F6CC2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4DBB51C-E556-4B7A-B65C-994843E44B16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4E717B8-AD16-459C-9DC2-2CA3E8D3C316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r>
              <a:rPr b="0" lang="pt-BR" sz="52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pt-BR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EA4BB21-6AC3-4E20-A893-7FCE9BA9E0EF}" type="slidenum">
              <a:rPr b="0" lang="pt-BR" sz="1000" spc="-1" strike="noStrike">
                <a:solidFill>
                  <a:srgbClr val="595959"/>
                </a:solidFill>
                <a:latin typeface="Arial"/>
                <a:ea typeface="Arial"/>
              </a:rPr>
              <a:t>&lt;número&gt;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pt-BR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F3CA466-FA45-458E-9ECD-1BF5179B0D5C}" type="slidenum">
              <a:rPr b="0" lang="pt-BR" sz="1000" spc="-1" strike="noStrike">
                <a:solidFill>
                  <a:srgbClr val="595959"/>
                </a:solidFill>
                <a:latin typeface="Arial"/>
                <a:ea typeface="Arial"/>
              </a:rPr>
              <a:t>&lt;número&gt;</a:t>
            </a:fld>
            <a:endParaRPr b="0" lang="pt-B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pjreddie.com/darknet/yolo/" TargetMode="External"/><Relationship Id="rId2" Type="http://schemas.openxmlformats.org/officeDocument/2006/relationships/hyperlink" Target="https://github.com/ultralytics/ultralytics" TargetMode="Externa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github.com/pjreddie/darknet/blob/master/data/coco.names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medium.com/@pedroazevedo6/object-detection-state-of-the-art-2022-ad750e0f6003" TargetMode="External"/><Relationship Id="rId2" Type="http://schemas.openxmlformats.org/officeDocument/2006/relationships/hyperlink" Target="https://paperswithcode.com/task/object-detection" TargetMode="External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www.makesense.ai/" TargetMode="External"/><Relationship Id="rId2" Type="http://schemas.openxmlformats.org/officeDocument/2006/relationships/hyperlink" Target="https://github.com/opencv/cvat" TargetMode="External"/><Relationship Id="rId3" Type="http://schemas.openxmlformats.org/officeDocument/2006/relationships/hyperlink" Target="https://roboflow.com/annotate" TargetMode="External"/><Relationship Id="rId4" Type="http://schemas.openxmlformats.org/officeDocument/2006/relationships/hyperlink" Target="https://labelbox.com/product/annotate/" TargetMode="External"/><Relationship Id="rId5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55;p13"/>
          <p:cNvSpPr/>
          <p:nvPr/>
        </p:nvSpPr>
        <p:spPr>
          <a:xfrm>
            <a:off x="3864240" y="1834560"/>
            <a:ext cx="5039280" cy="460548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endParaRPr b="0" lang="pt-BR" sz="4000" spc="-1" strike="noStrike">
              <a:latin typeface="Arial"/>
            </a:endParaRPr>
          </a:p>
          <a:p>
            <a:pPr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0" i="1" lang="pt-BR" sz="24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Proof of Concept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80000"/>
              </a:lnSpc>
              <a:buNone/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  <a:p>
            <a:pPr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Detecção de Produtos com YOLO</a:t>
            </a:r>
            <a:endParaRPr b="0" lang="pt-BR" sz="3200" spc="-1" strike="noStrike">
              <a:latin typeface="Arial"/>
            </a:endParaRPr>
          </a:p>
          <a:p>
            <a:pPr algn="ctr">
              <a:lnSpc>
                <a:spcPct val="80000"/>
              </a:lnSpc>
              <a:buNone/>
              <a:tabLst>
                <a:tab algn="l" pos="0"/>
              </a:tabLst>
            </a:pPr>
            <a:endParaRPr b="0" lang="pt-BR" sz="3200" spc="-1" strike="noStrike">
              <a:latin typeface="Arial"/>
            </a:endParaRPr>
          </a:p>
          <a:p>
            <a:pPr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0" i="1" lang="pt-BR" sz="24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Automatização de Cotações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80000"/>
              </a:lnSpc>
              <a:buNone/>
              <a:tabLst>
                <a:tab algn="l" pos="0"/>
              </a:tabLst>
            </a:pPr>
            <a:endParaRPr b="0" lang="pt-BR" sz="4000" spc="-1" strike="noStrike">
              <a:latin typeface="Arial"/>
            </a:endParaRPr>
          </a:p>
          <a:p>
            <a:pPr algn="ctr">
              <a:lnSpc>
                <a:spcPct val="80000"/>
              </a:lnSpc>
              <a:buNone/>
              <a:tabLst>
                <a:tab algn="l" pos="0"/>
              </a:tabLst>
            </a:pPr>
            <a:endParaRPr b="0" lang="pt-BR" sz="4000" spc="-1" strike="noStrike">
              <a:latin typeface="Arial"/>
            </a:endParaRPr>
          </a:p>
          <a:p>
            <a:pPr algn="ctr">
              <a:lnSpc>
                <a:spcPct val="80000"/>
              </a:lnSpc>
              <a:buNone/>
              <a:tabLst>
                <a:tab algn="l" pos="0"/>
              </a:tabLst>
            </a:pPr>
            <a:endParaRPr b="0" lang="pt-BR" sz="4000" spc="-1" strike="noStrike">
              <a:latin typeface="Arial"/>
            </a:endParaRPr>
          </a:p>
          <a:p>
            <a:pPr algn="ctr">
              <a:lnSpc>
                <a:spcPct val="80000"/>
              </a:lnSpc>
              <a:buNone/>
              <a:tabLst>
                <a:tab algn="l" pos="0"/>
              </a:tabLst>
            </a:pPr>
            <a:endParaRPr b="0" lang="pt-BR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28;p22"/>
          <p:cNvSpPr/>
          <p:nvPr/>
        </p:nvSpPr>
        <p:spPr>
          <a:xfrm>
            <a:off x="348480" y="252360"/>
            <a:ext cx="8426520" cy="5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100" spc="-1" strike="noStrike">
                <a:solidFill>
                  <a:srgbClr val="ff3d00"/>
                </a:solidFill>
                <a:latin typeface="Arial"/>
                <a:ea typeface="Arial"/>
              </a:rPr>
              <a:t>Conceitos importantes</a:t>
            </a:r>
            <a:endParaRPr b="0" lang="pt-BR" sz="2100" spc="-1" strike="noStrike">
              <a:latin typeface="Arial"/>
            </a:endParaRPr>
          </a:p>
        </p:txBody>
      </p:sp>
      <p:sp>
        <p:nvSpPr>
          <p:cNvPr id="116" name="Google Shape;129;p22"/>
          <p:cNvSpPr/>
          <p:nvPr/>
        </p:nvSpPr>
        <p:spPr>
          <a:xfrm>
            <a:off x="469800" y="933120"/>
            <a:ext cx="363852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 </a:t>
            </a:r>
            <a:r>
              <a:rPr b="1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Non-Maximum Suppression (NMS - Supressão Não Máxima)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17" name="Google Shape;130;p22" descr=""/>
          <p:cNvPicPr/>
          <p:nvPr/>
        </p:nvPicPr>
        <p:blipFill>
          <a:blip r:embed="rId1"/>
          <a:stretch/>
        </p:blipFill>
        <p:spPr>
          <a:xfrm>
            <a:off x="0" y="2220840"/>
            <a:ext cx="4375440" cy="2016000"/>
          </a:xfrm>
          <a:prstGeom prst="rect">
            <a:avLst/>
          </a:prstGeom>
          <a:ln w="0">
            <a:noFill/>
          </a:ln>
        </p:spPr>
      </p:pic>
      <p:sp>
        <p:nvSpPr>
          <p:cNvPr id="118" name="Google Shape;131;p22"/>
          <p:cNvSpPr/>
          <p:nvPr/>
        </p:nvSpPr>
        <p:spPr>
          <a:xfrm>
            <a:off x="4375800" y="623520"/>
            <a:ext cx="4767840" cy="441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15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0" lang="pt-BR" sz="1000" spc="-1" strike="noStrike">
                <a:solidFill>
                  <a:srgbClr val="000000"/>
                </a:solidFill>
                <a:latin typeface="Roboto"/>
                <a:ea typeface="Roboto"/>
              </a:rPr>
              <a:t>Ordenação das Detecções:</a:t>
            </a:r>
            <a:endParaRPr b="0" lang="pt-BR" sz="1000" spc="-1" strike="noStrike">
              <a:latin typeface="Arial"/>
            </a:endParaRPr>
          </a:p>
          <a:p>
            <a:pPr marL="457200" indent="-291960">
              <a:lnSpc>
                <a:spcPct val="115000"/>
              </a:lnSpc>
              <a:spcBef>
                <a:spcPts val="1500"/>
              </a:spcBef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pt-BR" sz="1000" spc="-1" strike="noStrike">
                <a:solidFill>
                  <a:srgbClr val="000000"/>
                </a:solidFill>
                <a:latin typeface="Roboto"/>
                <a:ea typeface="Roboto"/>
              </a:rPr>
              <a:t>Inicialmente, todas as detecções de objetos geradas pelo modelo são ordenadas com base em suas pontuações de confiança (também chamadas de scores de confiança ou probabilidades de detecção). </a:t>
            </a:r>
            <a:endParaRPr b="0" lang="pt-BR" sz="1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0" lang="pt-BR" sz="1000" spc="-1" strike="noStrike">
                <a:solidFill>
                  <a:srgbClr val="000000"/>
                </a:solidFill>
                <a:latin typeface="Roboto"/>
                <a:ea typeface="Roboto"/>
              </a:rPr>
              <a:t>Supressão de Caixas Delimitadoras sobrepostas:</a:t>
            </a:r>
            <a:endParaRPr b="0" lang="pt-BR" sz="1000" spc="-1" strike="noStrike">
              <a:latin typeface="Arial"/>
            </a:endParaRPr>
          </a:p>
          <a:p>
            <a:pPr marL="457200" indent="-291960">
              <a:lnSpc>
                <a:spcPct val="115000"/>
              </a:lnSpc>
              <a:spcBef>
                <a:spcPts val="1500"/>
              </a:spcBef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pt-BR" sz="1000" spc="-1" strike="noStrike">
                <a:solidFill>
                  <a:srgbClr val="000000"/>
                </a:solidFill>
                <a:latin typeface="Roboto"/>
                <a:ea typeface="Roboto"/>
              </a:rPr>
              <a:t>Passo 1: Seleção da Detecção de Maior Confiança:</a:t>
            </a:r>
            <a:endParaRPr b="0" lang="pt-BR" sz="1000" spc="-1" strike="noStrike">
              <a:latin typeface="Arial"/>
            </a:endParaRPr>
          </a:p>
          <a:p>
            <a:pPr lvl="1" marL="914400" indent="-291960">
              <a:lnSpc>
                <a:spcPct val="115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pt-BR" sz="1000" spc="-1" strike="noStrike">
                <a:solidFill>
                  <a:srgbClr val="000000"/>
                </a:solidFill>
                <a:latin typeface="Roboto"/>
                <a:ea typeface="Roboto"/>
              </a:rPr>
              <a:t>A detecção com a maior pontuação de confiança é mantida como uma detecção preliminar.</a:t>
            </a:r>
            <a:endParaRPr b="0" lang="pt-BR" sz="1000" spc="-1" strike="noStrike">
              <a:latin typeface="Arial"/>
            </a:endParaRPr>
          </a:p>
          <a:p>
            <a:pPr marL="457200" indent="-29196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pt-BR" sz="1000" spc="-1" strike="noStrike">
                <a:solidFill>
                  <a:srgbClr val="000000"/>
                </a:solidFill>
                <a:latin typeface="Roboto"/>
                <a:ea typeface="Roboto"/>
              </a:rPr>
              <a:t>Passo 2: Cálculo do IoU:</a:t>
            </a:r>
            <a:endParaRPr b="0" lang="pt-BR" sz="1000" spc="-1" strike="noStrike">
              <a:latin typeface="Arial"/>
            </a:endParaRPr>
          </a:p>
          <a:p>
            <a:pPr lvl="1" marL="914400" indent="-291960">
              <a:lnSpc>
                <a:spcPct val="115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pt-BR" sz="1000" spc="-1" strike="noStrike">
                <a:solidFill>
                  <a:srgbClr val="000000"/>
                </a:solidFill>
                <a:latin typeface="Roboto"/>
                <a:ea typeface="Roboto"/>
              </a:rPr>
              <a:t>Calcula-se o Índice de Interseção sobre União (IoU) entre a detecção preliminar e todas as outras detecções restantes.</a:t>
            </a:r>
            <a:endParaRPr b="0" lang="pt-BR" sz="1000" spc="-1" strike="noStrike">
              <a:latin typeface="Arial"/>
            </a:endParaRPr>
          </a:p>
          <a:p>
            <a:pPr marL="457200" indent="-291960">
              <a:lnSpc>
                <a:spcPct val="115000"/>
              </a:lnSpc>
              <a:buClr>
                <a:srgbClr val="000000"/>
              </a:buClr>
              <a:buFont typeface="Roboto"/>
              <a:buChar char="●"/>
              <a:tabLst>
                <a:tab algn="l" pos="0"/>
              </a:tabLst>
            </a:pPr>
            <a:r>
              <a:rPr b="0" lang="pt-BR" sz="1000" spc="-1" strike="noStrike">
                <a:solidFill>
                  <a:srgbClr val="000000"/>
                </a:solidFill>
                <a:latin typeface="Roboto"/>
                <a:ea typeface="Roboto"/>
              </a:rPr>
              <a:t>Passo 3: Remoção de Detecções Sobrepostas:</a:t>
            </a:r>
            <a:endParaRPr b="0" lang="pt-BR" sz="1000" spc="-1" strike="noStrike">
              <a:latin typeface="Arial"/>
            </a:endParaRPr>
          </a:p>
          <a:p>
            <a:pPr lvl="1" marL="914400" indent="-291960">
              <a:lnSpc>
                <a:spcPct val="115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pt-BR" sz="1000" spc="-1" strike="noStrike">
                <a:solidFill>
                  <a:srgbClr val="000000"/>
                </a:solidFill>
                <a:latin typeface="Roboto"/>
                <a:ea typeface="Roboto"/>
              </a:rPr>
              <a:t>Define-se um </a:t>
            </a:r>
            <a:r>
              <a:rPr b="1" lang="pt-BR" sz="1000" spc="-1" strike="noStrike">
                <a:solidFill>
                  <a:srgbClr val="000000"/>
                </a:solidFill>
                <a:latin typeface="Roboto"/>
                <a:ea typeface="Roboto"/>
              </a:rPr>
              <a:t>limiar de IoU (geralmente um valor fixo, como 0,5)</a:t>
            </a:r>
            <a:r>
              <a:rPr b="0" lang="pt-BR" sz="1000" spc="-1" strike="noStrike">
                <a:solidFill>
                  <a:srgbClr val="000000"/>
                </a:solidFill>
                <a:latin typeface="Roboto"/>
                <a:ea typeface="Roboto"/>
              </a:rPr>
              <a:t> para determinar a sobreposição entre as caixas delimitadoras.</a:t>
            </a:r>
            <a:endParaRPr b="0" lang="pt-BR" sz="1000" spc="-1" strike="noStrike">
              <a:latin typeface="Arial"/>
            </a:endParaRPr>
          </a:p>
          <a:p>
            <a:pPr lvl="1" marL="914400" indent="-291960">
              <a:lnSpc>
                <a:spcPct val="115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pt-BR" sz="1000" spc="-1" strike="noStrike">
                <a:solidFill>
                  <a:srgbClr val="000000"/>
                </a:solidFill>
                <a:latin typeface="Roboto"/>
                <a:ea typeface="Roboto"/>
              </a:rPr>
              <a:t>As </a:t>
            </a:r>
            <a:r>
              <a:rPr b="1" lang="pt-BR" sz="1000" spc="-1" strike="noStrike">
                <a:solidFill>
                  <a:srgbClr val="000000"/>
                </a:solidFill>
                <a:latin typeface="Roboto"/>
                <a:ea typeface="Roboto"/>
              </a:rPr>
              <a:t>detecções com um IoU maior que o limiar são consideradas como detecções redundantes e são suprimidas</a:t>
            </a:r>
            <a:r>
              <a:rPr b="0" lang="pt-BR" sz="1000" spc="-1" strike="noStrike">
                <a:solidFill>
                  <a:srgbClr val="000000"/>
                </a:solidFill>
                <a:latin typeface="Roboto"/>
                <a:ea typeface="Roboto"/>
              </a:rPr>
              <a:t>, ou seja, removidas da lista de detecções.</a:t>
            </a:r>
            <a:endParaRPr b="0" lang="pt-BR" sz="1000" spc="-1" strike="noStrike">
              <a:latin typeface="Arial"/>
            </a:endParaRPr>
          </a:p>
          <a:p>
            <a:pPr lvl="1" marL="914400" indent="-291960">
              <a:lnSpc>
                <a:spcPct val="115000"/>
              </a:lnSpc>
              <a:buClr>
                <a:srgbClr val="000000"/>
              </a:buClr>
              <a:buFont typeface="Roboto"/>
              <a:buChar char="○"/>
              <a:tabLst>
                <a:tab algn="l" pos="0"/>
              </a:tabLst>
            </a:pPr>
            <a:r>
              <a:rPr b="0" lang="pt-BR" sz="1000" spc="-1" strike="noStrike">
                <a:solidFill>
                  <a:srgbClr val="000000"/>
                </a:solidFill>
                <a:latin typeface="Roboto"/>
                <a:ea typeface="Roboto"/>
              </a:rPr>
              <a:t>Apenas a detecção com a maior pontuação de confiança é mantida para cada grupo de detecções sobrepostas.</a:t>
            </a:r>
            <a:endParaRPr b="0" lang="pt-BR" sz="1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500"/>
              </a:spcBef>
              <a:buNone/>
              <a:tabLst>
                <a:tab algn="l" pos="0"/>
              </a:tabLst>
            </a:pPr>
            <a:r>
              <a:rPr b="0" lang="pt-BR" sz="1000" spc="-1" strike="noStrike">
                <a:solidFill>
                  <a:srgbClr val="000000"/>
                </a:solidFill>
                <a:latin typeface="Roboto"/>
                <a:ea typeface="Roboto"/>
              </a:rPr>
              <a:t>O processo de NMS é repetido até que todas as detecções sejam processadas. </a:t>
            </a:r>
            <a:endParaRPr b="0" lang="pt-BR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500"/>
              </a:spcBef>
              <a:buNone/>
              <a:tabLst>
                <a:tab algn="l" pos="0"/>
              </a:tabLst>
            </a:pP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36;p23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000000">
              <a:alpha val="3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Google Shape;137;p23"/>
          <p:cNvSpPr/>
          <p:nvPr/>
        </p:nvSpPr>
        <p:spPr>
          <a:xfrm>
            <a:off x="2025360" y="2233080"/>
            <a:ext cx="5039280" cy="57240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YOLO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42;p24"/>
          <p:cNvSpPr/>
          <p:nvPr/>
        </p:nvSpPr>
        <p:spPr>
          <a:xfrm>
            <a:off x="348480" y="252360"/>
            <a:ext cx="842652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100" spc="-1" strike="noStrike">
                <a:solidFill>
                  <a:srgbClr val="ff3d00"/>
                </a:solidFill>
                <a:latin typeface="Arial"/>
                <a:ea typeface="Arial"/>
              </a:rPr>
              <a:t>YOLO (You Only Look Once)</a:t>
            </a:r>
            <a:br>
              <a:rPr sz="2100"/>
            </a:br>
            <a:r>
              <a:rPr b="1" lang="pt-BR" sz="1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YOLO: Real-Time Object Detection</a:t>
            </a:r>
            <a:r>
              <a:rPr b="1" lang="pt-BR" sz="2100" spc="-1" strike="noStrike">
                <a:solidFill>
                  <a:srgbClr val="ff3d00"/>
                </a:solidFill>
                <a:latin typeface="Arial"/>
                <a:ea typeface="Arial"/>
              </a:rPr>
              <a:t> </a:t>
            </a:r>
            <a:endParaRPr b="0" lang="pt-BR" sz="2100" spc="-1" strike="noStrike">
              <a:latin typeface="Arial"/>
            </a:endParaRPr>
          </a:p>
        </p:txBody>
      </p:sp>
      <p:sp>
        <p:nvSpPr>
          <p:cNvPr id="122" name="Google Shape;143;p24"/>
          <p:cNvSpPr/>
          <p:nvPr/>
        </p:nvSpPr>
        <p:spPr>
          <a:xfrm>
            <a:off x="429120" y="1025280"/>
            <a:ext cx="866736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Arquitetura de detecção de objetos.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Muito utilizada pela velocidade de detecção. 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As versões mais atuais estão sendo mantidas pela </a:t>
            </a:r>
            <a:r>
              <a:rPr b="0" lang="pt-BR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Ultralytics</a:t>
            </a:r>
            <a:endParaRPr b="0" lang="pt-BR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3" name="Google Shape;144;p24" descr=""/>
          <p:cNvPicPr/>
          <p:nvPr/>
        </p:nvPicPr>
        <p:blipFill>
          <a:blip r:embed="rId3"/>
          <a:stretch/>
        </p:blipFill>
        <p:spPr>
          <a:xfrm>
            <a:off x="429120" y="1991160"/>
            <a:ext cx="3268800" cy="3111840"/>
          </a:xfrm>
          <a:prstGeom prst="rect">
            <a:avLst/>
          </a:prstGeom>
          <a:ln w="0">
            <a:noFill/>
          </a:ln>
        </p:spPr>
      </p:pic>
      <p:pic>
        <p:nvPicPr>
          <p:cNvPr id="124" name="Google Shape;145;p24" descr=""/>
          <p:cNvPicPr/>
          <p:nvPr/>
        </p:nvPicPr>
        <p:blipFill>
          <a:blip r:embed="rId4"/>
          <a:stretch/>
        </p:blipFill>
        <p:spPr>
          <a:xfrm>
            <a:off x="3829320" y="2479320"/>
            <a:ext cx="5140440" cy="2135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50;p25"/>
          <p:cNvSpPr/>
          <p:nvPr/>
        </p:nvSpPr>
        <p:spPr>
          <a:xfrm>
            <a:off x="348480" y="252360"/>
            <a:ext cx="8426520" cy="5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100" spc="-1" strike="noStrike">
                <a:solidFill>
                  <a:srgbClr val="ff3d00"/>
                </a:solidFill>
                <a:latin typeface="Arial"/>
                <a:ea typeface="Arial"/>
              </a:rPr>
              <a:t>YOLO (You Only Look Once)</a:t>
            </a:r>
            <a:endParaRPr b="0" lang="pt-BR" sz="2100" spc="-1" strike="noStrike">
              <a:latin typeface="Arial"/>
            </a:endParaRPr>
          </a:p>
        </p:txBody>
      </p:sp>
      <p:sp>
        <p:nvSpPr>
          <p:cNvPr id="126" name="Google Shape;151;p25"/>
          <p:cNvSpPr/>
          <p:nvPr/>
        </p:nvSpPr>
        <p:spPr>
          <a:xfrm>
            <a:off x="429120" y="1329840"/>
            <a:ext cx="8667360" cy="100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Modelos pré-treinados da YOLOv8 no dataset COCO (80 classes: </a:t>
            </a:r>
            <a:r>
              <a:rPr b="0" lang="pt-BR" sz="18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https://github.com/pjreddie/darknet/blob/master/data/coco.names</a:t>
            </a:r>
            <a:r>
              <a:rPr b="0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pt-BR" sz="1800" spc="-1" strike="noStrike">
              <a:latin typeface="Arial"/>
            </a:endParaRPr>
          </a:p>
          <a:p>
            <a:pPr marL="45720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127" name="Google Shape;152;p25" descr=""/>
          <p:cNvPicPr/>
          <p:nvPr/>
        </p:nvPicPr>
        <p:blipFill>
          <a:blip r:embed="rId2"/>
          <a:stretch/>
        </p:blipFill>
        <p:spPr>
          <a:xfrm>
            <a:off x="348480" y="2149560"/>
            <a:ext cx="7562520" cy="262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57;p26"/>
          <p:cNvSpPr/>
          <p:nvPr/>
        </p:nvSpPr>
        <p:spPr>
          <a:xfrm>
            <a:off x="348480" y="252360"/>
            <a:ext cx="8426520" cy="5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100" spc="-1" strike="noStrike">
                <a:solidFill>
                  <a:srgbClr val="ff3d00"/>
                </a:solidFill>
                <a:latin typeface="Arial"/>
                <a:ea typeface="Arial"/>
              </a:rPr>
              <a:t>Código</a:t>
            </a:r>
            <a:endParaRPr b="0" lang="pt-BR" sz="2100" spc="-1" strike="noStrike">
              <a:latin typeface="Arial"/>
            </a:endParaRPr>
          </a:p>
        </p:txBody>
      </p:sp>
      <p:sp>
        <p:nvSpPr>
          <p:cNvPr id="129" name="Google Shape;158;p26"/>
          <p:cNvSpPr/>
          <p:nvPr/>
        </p:nvSpPr>
        <p:spPr>
          <a:xfrm>
            <a:off x="472320" y="1585080"/>
            <a:ext cx="6724080" cy="75816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595959"/>
                </a:solidFill>
                <a:latin typeface="Courier New"/>
                <a:ea typeface="Courier New"/>
              </a:rPr>
              <a:t>!pip3 install torch torchvision torchaudio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595959"/>
                </a:solidFill>
                <a:latin typeface="Courier New"/>
                <a:ea typeface="Courier New"/>
              </a:rPr>
              <a:t>!pip3 install ultralytics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0" name="Google Shape;159;p26"/>
          <p:cNvSpPr/>
          <p:nvPr/>
        </p:nvSpPr>
        <p:spPr>
          <a:xfrm>
            <a:off x="472320" y="3398400"/>
            <a:ext cx="6724080" cy="75816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595959"/>
                </a:solidFill>
                <a:latin typeface="Courier New"/>
                <a:ea typeface="Courier New"/>
              </a:rPr>
              <a:t>from PIL import Image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595959"/>
                </a:solidFill>
                <a:latin typeface="Courier New"/>
                <a:ea typeface="Courier New"/>
              </a:rPr>
              <a:t>from ultralytics import YOLO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1" name="Google Shape;160;p26"/>
          <p:cNvSpPr/>
          <p:nvPr/>
        </p:nvSpPr>
        <p:spPr>
          <a:xfrm>
            <a:off x="472320" y="1111320"/>
            <a:ext cx="378396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Dependências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2" name="Google Shape;161;p26"/>
          <p:cNvSpPr/>
          <p:nvPr/>
        </p:nvSpPr>
        <p:spPr>
          <a:xfrm>
            <a:off x="472320" y="2953440"/>
            <a:ext cx="378396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Imports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66;p27"/>
          <p:cNvSpPr/>
          <p:nvPr/>
        </p:nvSpPr>
        <p:spPr>
          <a:xfrm>
            <a:off x="348480" y="252360"/>
            <a:ext cx="8426520" cy="5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100" spc="-1" strike="noStrike">
                <a:solidFill>
                  <a:srgbClr val="ff3d00"/>
                </a:solidFill>
                <a:latin typeface="Arial"/>
                <a:ea typeface="Arial"/>
              </a:rPr>
              <a:t>Código</a:t>
            </a:r>
            <a:endParaRPr b="0" lang="pt-BR" sz="2100" spc="-1" strike="noStrike">
              <a:latin typeface="Arial"/>
            </a:endParaRPr>
          </a:p>
        </p:txBody>
      </p:sp>
      <p:sp>
        <p:nvSpPr>
          <p:cNvPr id="134" name="Google Shape;167;p27"/>
          <p:cNvSpPr/>
          <p:nvPr/>
        </p:nvSpPr>
        <p:spPr>
          <a:xfrm>
            <a:off x="472320" y="1585080"/>
            <a:ext cx="6724080" cy="75816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595959"/>
                </a:solidFill>
                <a:latin typeface="Courier New"/>
                <a:ea typeface="Courier New"/>
              </a:rPr>
              <a:t>model = YOLO('yolov8n.pt') # Modelo pré-treinado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595959"/>
                </a:solidFill>
                <a:latin typeface="Courier New"/>
                <a:ea typeface="Courier New"/>
              </a:rPr>
              <a:t>model = YOLO('models/my_model.pt') # Modelo treinado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5" name="Google Shape;168;p27"/>
          <p:cNvSpPr/>
          <p:nvPr/>
        </p:nvSpPr>
        <p:spPr>
          <a:xfrm>
            <a:off x="472320" y="2941200"/>
            <a:ext cx="6724080" cy="194436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595959"/>
                </a:solidFill>
                <a:latin typeface="Courier New"/>
                <a:ea typeface="Courier New"/>
              </a:rPr>
              <a:t>results = model('data/image.jpg', conf=0.2, iou=0.5)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595959"/>
                </a:solidFill>
                <a:latin typeface="Courier New"/>
                <a:ea typeface="Courier New"/>
              </a:rPr>
              <a:t>for r in results: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595959"/>
                </a:solidFill>
                <a:latin typeface="Courier New"/>
                <a:ea typeface="Courier New"/>
              </a:rPr>
              <a:t>    </a:t>
            </a:r>
            <a:r>
              <a:rPr b="0" lang="pt-BR" sz="1400" spc="-1" strike="noStrike">
                <a:solidFill>
                  <a:srgbClr val="595959"/>
                </a:solidFill>
                <a:latin typeface="Courier New"/>
                <a:ea typeface="Courier New"/>
              </a:rPr>
              <a:t>im_array = r.plot()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595959"/>
                </a:solidFill>
                <a:latin typeface="Courier New"/>
                <a:ea typeface="Courier New"/>
              </a:rPr>
              <a:t>    </a:t>
            </a:r>
            <a:r>
              <a:rPr b="0" lang="pt-BR" sz="1400" spc="-1" strike="noStrike">
                <a:solidFill>
                  <a:srgbClr val="595959"/>
                </a:solidFill>
                <a:latin typeface="Courier New"/>
                <a:ea typeface="Courier New"/>
              </a:rPr>
              <a:t>im = Image.fromarray(im_array[..., ::-1])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595959"/>
                </a:solidFill>
                <a:latin typeface="Courier New"/>
                <a:ea typeface="Courier New"/>
              </a:rPr>
              <a:t>    </a:t>
            </a:r>
            <a:r>
              <a:rPr b="0" lang="pt-BR" sz="1400" spc="-1" strike="noStrike">
                <a:solidFill>
                  <a:srgbClr val="595959"/>
                </a:solidFill>
                <a:latin typeface="Courier New"/>
                <a:ea typeface="Courier New"/>
              </a:rPr>
              <a:t>im.show() # Apresenta imagem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595959"/>
                </a:solidFill>
                <a:latin typeface="Courier New"/>
                <a:ea typeface="Courier New"/>
              </a:rPr>
              <a:t>    </a:t>
            </a:r>
            <a:r>
              <a:rPr b="0" lang="pt-BR" sz="1400" spc="-1" strike="noStrike">
                <a:solidFill>
                  <a:srgbClr val="595959"/>
                </a:solidFill>
                <a:latin typeface="Courier New"/>
                <a:ea typeface="Courier New"/>
              </a:rPr>
              <a:t>im.save('data/image_detected.jpg') # Salva imagem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595959"/>
                </a:solidFill>
                <a:latin typeface="Courier New"/>
                <a:ea typeface="Courier New"/>
              </a:rPr>
              <a:t> 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36" name="Google Shape;169;p27"/>
          <p:cNvSpPr/>
          <p:nvPr/>
        </p:nvSpPr>
        <p:spPr>
          <a:xfrm>
            <a:off x="472320" y="1111320"/>
            <a:ext cx="378396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Carregar modelo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7" name="Google Shape;170;p27"/>
          <p:cNvSpPr/>
          <p:nvPr/>
        </p:nvSpPr>
        <p:spPr>
          <a:xfrm>
            <a:off x="472320" y="2496240"/>
            <a:ext cx="378396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Inferência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75;p28"/>
          <p:cNvSpPr/>
          <p:nvPr/>
        </p:nvSpPr>
        <p:spPr>
          <a:xfrm>
            <a:off x="348480" y="252360"/>
            <a:ext cx="8426520" cy="5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100" spc="-1" strike="noStrike">
                <a:solidFill>
                  <a:srgbClr val="ff3d00"/>
                </a:solidFill>
                <a:latin typeface="Arial"/>
                <a:ea typeface="Arial"/>
              </a:rPr>
              <a:t>Código</a:t>
            </a:r>
            <a:endParaRPr b="0" lang="pt-BR" sz="2100" spc="-1" strike="noStrike">
              <a:latin typeface="Arial"/>
            </a:endParaRPr>
          </a:p>
        </p:txBody>
      </p:sp>
      <p:sp>
        <p:nvSpPr>
          <p:cNvPr id="139" name="Google Shape;176;p28"/>
          <p:cNvSpPr/>
          <p:nvPr/>
        </p:nvSpPr>
        <p:spPr>
          <a:xfrm>
            <a:off x="472320" y="1203840"/>
            <a:ext cx="6244920" cy="149076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595959"/>
                </a:solidFill>
                <a:latin typeface="Courier New"/>
                <a:ea typeface="Courier New"/>
              </a:rPr>
              <a:t>model = YOLO('yolov8n.pt')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595959"/>
                </a:solidFill>
                <a:latin typeface="Courier New"/>
                <a:ea typeface="Courier New"/>
              </a:rPr>
              <a:t>results = model.train(data='datasets/produtos.yaml', epochs=100, imgsz=640, device="cpu")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595959"/>
                </a:solidFill>
                <a:latin typeface="Courier New"/>
                <a:ea typeface="Courier New"/>
              </a:rPr>
              <a:t>model.export()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140" name="Google Shape;177;p28"/>
          <p:cNvSpPr/>
          <p:nvPr/>
        </p:nvSpPr>
        <p:spPr>
          <a:xfrm>
            <a:off x="472320" y="730440"/>
            <a:ext cx="378396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Treinar modelo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1" name="Google Shape;178;p28"/>
          <p:cNvSpPr/>
          <p:nvPr/>
        </p:nvSpPr>
        <p:spPr>
          <a:xfrm>
            <a:off x="472320" y="2909520"/>
            <a:ext cx="3783960" cy="39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595959"/>
                </a:solidFill>
                <a:latin typeface="Courier New"/>
                <a:ea typeface="Courier New"/>
              </a:rPr>
              <a:t>produtos.yaml</a:t>
            </a:r>
            <a:endParaRPr b="0" lang="pt-BR" sz="1400" spc="-1" strike="noStrike">
              <a:latin typeface="Arial"/>
            </a:endParaRPr>
          </a:p>
        </p:txBody>
      </p:sp>
      <p:pic>
        <p:nvPicPr>
          <p:cNvPr id="142" name="Google Shape;179;p28" descr=""/>
          <p:cNvPicPr/>
          <p:nvPr/>
        </p:nvPicPr>
        <p:blipFill>
          <a:blip r:embed="rId1"/>
          <a:stretch/>
        </p:blipFill>
        <p:spPr>
          <a:xfrm>
            <a:off x="7412760" y="239760"/>
            <a:ext cx="1572120" cy="4663440"/>
          </a:xfrm>
          <a:prstGeom prst="rect">
            <a:avLst/>
          </a:prstGeom>
          <a:ln w="0">
            <a:noFill/>
          </a:ln>
        </p:spPr>
      </p:pic>
      <p:pic>
        <p:nvPicPr>
          <p:cNvPr id="143" name="Google Shape;180;p28" descr=""/>
          <p:cNvPicPr/>
          <p:nvPr/>
        </p:nvPicPr>
        <p:blipFill>
          <a:blip r:embed="rId2"/>
          <a:stretch/>
        </p:blipFill>
        <p:spPr>
          <a:xfrm>
            <a:off x="472320" y="3254760"/>
            <a:ext cx="6213600" cy="1811520"/>
          </a:xfrm>
          <a:prstGeom prst="rect">
            <a:avLst/>
          </a:prstGeom>
          <a:ln w="9525">
            <a:solidFill>
              <a:srgbClr val="595959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85;p29"/>
          <p:cNvSpPr/>
          <p:nvPr/>
        </p:nvSpPr>
        <p:spPr>
          <a:xfrm>
            <a:off x="348480" y="252360"/>
            <a:ext cx="8426520" cy="13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100" spc="-1" strike="noStrike">
                <a:solidFill>
                  <a:srgbClr val="ff3d00"/>
                </a:solidFill>
                <a:latin typeface="Arial"/>
                <a:ea typeface="Arial"/>
              </a:rPr>
              <a:t>Outras arquiteturas</a:t>
            </a:r>
            <a:endParaRPr b="0" lang="pt-BR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Object Detection State of the Art 2022 | by Pedro Azevedo | Medium</a:t>
            </a:r>
            <a:endParaRPr b="0" lang="pt-BR" sz="1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5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Object Detection | Papers With Code</a:t>
            </a:r>
            <a:r>
              <a:rPr b="1" lang="pt-BR" sz="2100" spc="-1" strike="noStrike">
                <a:solidFill>
                  <a:srgbClr val="ff3d00"/>
                </a:solidFill>
                <a:latin typeface="Arial"/>
                <a:ea typeface="Arial"/>
              </a:rPr>
              <a:t>    </a:t>
            </a:r>
            <a:endParaRPr b="0" lang="pt-BR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100" spc="-1" strike="noStrike">
              <a:latin typeface="Arial"/>
            </a:endParaRPr>
          </a:p>
        </p:txBody>
      </p:sp>
      <p:sp>
        <p:nvSpPr>
          <p:cNvPr id="145" name="Google Shape;186;p29"/>
          <p:cNvSpPr/>
          <p:nvPr/>
        </p:nvSpPr>
        <p:spPr>
          <a:xfrm>
            <a:off x="0" y="1622160"/>
            <a:ext cx="6044760" cy="340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SSD (Single Shot Multibox Detector) 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R-CNN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Fast R-CNN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Faster R-CNN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Cascade R-CNN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Outras versões da YOLO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46" name="Google Shape;187;p29" descr=""/>
          <p:cNvPicPr/>
          <p:nvPr/>
        </p:nvPicPr>
        <p:blipFill>
          <a:blip r:embed="rId3"/>
          <a:srcRect l="0" t="0" r="-6133" b="-6135"/>
          <a:stretch/>
        </p:blipFill>
        <p:spPr>
          <a:xfrm>
            <a:off x="4268880" y="1065960"/>
            <a:ext cx="5173560" cy="358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92;p30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000000">
              <a:alpha val="3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Google Shape;193;p30"/>
          <p:cNvSpPr/>
          <p:nvPr/>
        </p:nvSpPr>
        <p:spPr>
          <a:xfrm>
            <a:off x="2025360" y="2233080"/>
            <a:ext cx="5039280" cy="57240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Marcações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98;p31"/>
          <p:cNvSpPr/>
          <p:nvPr/>
        </p:nvSpPr>
        <p:spPr>
          <a:xfrm>
            <a:off x="229320" y="894240"/>
            <a:ext cx="4658400" cy="3952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0" name="Google Shape;199;p31" descr=""/>
          <p:cNvPicPr/>
          <p:nvPr/>
        </p:nvPicPr>
        <p:blipFill>
          <a:blip r:embed="rId1"/>
          <a:stretch/>
        </p:blipFill>
        <p:spPr>
          <a:xfrm>
            <a:off x="6317280" y="761400"/>
            <a:ext cx="2293920" cy="4078080"/>
          </a:xfrm>
          <a:prstGeom prst="rect">
            <a:avLst/>
          </a:prstGeom>
          <a:ln w="0">
            <a:noFill/>
          </a:ln>
        </p:spPr>
      </p:pic>
      <p:pic>
        <p:nvPicPr>
          <p:cNvPr id="151" name="Google Shape;200;p31" descr=""/>
          <p:cNvPicPr/>
          <p:nvPr/>
        </p:nvPicPr>
        <p:blipFill>
          <a:blip r:embed="rId2"/>
          <a:stretch/>
        </p:blipFill>
        <p:spPr>
          <a:xfrm>
            <a:off x="415440" y="761400"/>
            <a:ext cx="2293920" cy="4078080"/>
          </a:xfrm>
          <a:prstGeom prst="rect">
            <a:avLst/>
          </a:prstGeom>
          <a:ln w="0">
            <a:noFill/>
          </a:ln>
        </p:spPr>
      </p:pic>
      <p:pic>
        <p:nvPicPr>
          <p:cNvPr id="152" name="Google Shape;201;p31" descr=""/>
          <p:cNvPicPr/>
          <p:nvPr/>
        </p:nvPicPr>
        <p:blipFill>
          <a:blip r:embed="rId3"/>
          <a:stretch/>
        </p:blipFill>
        <p:spPr>
          <a:xfrm>
            <a:off x="3425040" y="761400"/>
            <a:ext cx="2293920" cy="4078080"/>
          </a:xfrm>
          <a:prstGeom prst="rect">
            <a:avLst/>
          </a:prstGeom>
          <a:ln w="0">
            <a:noFill/>
          </a:ln>
        </p:spPr>
      </p:pic>
      <p:sp>
        <p:nvSpPr>
          <p:cNvPr id="153" name="Google Shape;202;p31"/>
          <p:cNvSpPr/>
          <p:nvPr/>
        </p:nvSpPr>
        <p:spPr>
          <a:xfrm>
            <a:off x="443520" y="142920"/>
            <a:ext cx="553680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Imagens Originais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60;p14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rgbClr val="000000">
              <a:alpha val="3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Google Shape;61;p14"/>
          <p:cNvSpPr/>
          <p:nvPr/>
        </p:nvSpPr>
        <p:spPr>
          <a:xfrm>
            <a:off x="2025360" y="2233080"/>
            <a:ext cx="5039280" cy="572400"/>
          </a:xfrm>
          <a:prstGeom prst="rect">
            <a:avLst/>
          </a:prstGeom>
          <a:noFill/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rgbClr val="ffffff"/>
                </a:solidFill>
                <a:latin typeface="Montserrat ExtraBold"/>
                <a:ea typeface="Montserrat ExtraBold"/>
              </a:rPr>
              <a:t>Detecção de Objetos</a:t>
            </a:r>
            <a:endParaRPr b="0" lang="pt-B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207;p32"/>
          <p:cNvSpPr/>
          <p:nvPr/>
        </p:nvSpPr>
        <p:spPr>
          <a:xfrm>
            <a:off x="229320" y="894240"/>
            <a:ext cx="4658400" cy="3952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Google Shape;208;p32" descr=""/>
          <p:cNvPicPr/>
          <p:nvPr/>
        </p:nvPicPr>
        <p:blipFill>
          <a:blip r:embed="rId1"/>
          <a:stretch/>
        </p:blipFill>
        <p:spPr>
          <a:xfrm>
            <a:off x="830520" y="658080"/>
            <a:ext cx="2416320" cy="4164480"/>
          </a:xfrm>
          <a:prstGeom prst="rect">
            <a:avLst/>
          </a:prstGeom>
          <a:ln w="0">
            <a:noFill/>
          </a:ln>
        </p:spPr>
      </p:pic>
      <p:pic>
        <p:nvPicPr>
          <p:cNvPr id="156" name="Google Shape;209;p32" descr=""/>
          <p:cNvPicPr/>
          <p:nvPr/>
        </p:nvPicPr>
        <p:blipFill>
          <a:blip r:embed="rId2"/>
          <a:stretch/>
        </p:blipFill>
        <p:spPr>
          <a:xfrm>
            <a:off x="3377160" y="658080"/>
            <a:ext cx="2383200" cy="4107600"/>
          </a:xfrm>
          <a:prstGeom prst="rect">
            <a:avLst/>
          </a:prstGeom>
          <a:ln w="0">
            <a:noFill/>
          </a:ln>
        </p:spPr>
      </p:pic>
      <p:pic>
        <p:nvPicPr>
          <p:cNvPr id="157" name="Google Shape;210;p32" descr=""/>
          <p:cNvPicPr/>
          <p:nvPr/>
        </p:nvPicPr>
        <p:blipFill>
          <a:blip r:embed="rId3"/>
          <a:stretch/>
        </p:blipFill>
        <p:spPr>
          <a:xfrm>
            <a:off x="5890680" y="714960"/>
            <a:ext cx="2350080" cy="4050720"/>
          </a:xfrm>
          <a:prstGeom prst="rect">
            <a:avLst/>
          </a:prstGeom>
          <a:ln w="0">
            <a:noFill/>
          </a:ln>
        </p:spPr>
      </p:pic>
      <p:sp>
        <p:nvSpPr>
          <p:cNvPr id="158" name="Google Shape;211;p32"/>
          <p:cNvSpPr/>
          <p:nvPr/>
        </p:nvSpPr>
        <p:spPr>
          <a:xfrm>
            <a:off x="443520" y="142920"/>
            <a:ext cx="553680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Imagens Marcadas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216;p33"/>
          <p:cNvSpPr/>
          <p:nvPr/>
        </p:nvSpPr>
        <p:spPr>
          <a:xfrm>
            <a:off x="229320" y="894240"/>
            <a:ext cx="4658400" cy="3952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Google Shape;217;p33"/>
          <p:cNvSpPr/>
          <p:nvPr/>
        </p:nvSpPr>
        <p:spPr>
          <a:xfrm>
            <a:off x="443520" y="142920"/>
            <a:ext cx="553680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Detecções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61" name="Google Shape;218;p33" descr=""/>
          <p:cNvPicPr/>
          <p:nvPr/>
        </p:nvPicPr>
        <p:blipFill>
          <a:blip r:embed="rId1"/>
          <a:stretch/>
        </p:blipFill>
        <p:spPr>
          <a:xfrm>
            <a:off x="552960" y="861120"/>
            <a:ext cx="2182680" cy="3880800"/>
          </a:xfrm>
          <a:prstGeom prst="rect">
            <a:avLst/>
          </a:prstGeom>
          <a:ln w="0">
            <a:noFill/>
          </a:ln>
        </p:spPr>
      </p:pic>
      <p:pic>
        <p:nvPicPr>
          <p:cNvPr id="162" name="Google Shape;219;p33" descr=""/>
          <p:cNvPicPr/>
          <p:nvPr/>
        </p:nvPicPr>
        <p:blipFill>
          <a:blip r:embed="rId2"/>
          <a:stretch/>
        </p:blipFill>
        <p:spPr>
          <a:xfrm>
            <a:off x="3356280" y="861120"/>
            <a:ext cx="2182680" cy="3880800"/>
          </a:xfrm>
          <a:prstGeom prst="rect">
            <a:avLst/>
          </a:prstGeom>
          <a:ln w="0">
            <a:noFill/>
          </a:ln>
        </p:spPr>
      </p:pic>
      <p:pic>
        <p:nvPicPr>
          <p:cNvPr id="163" name="Google Shape;220;p33" descr=""/>
          <p:cNvPicPr/>
          <p:nvPr/>
        </p:nvPicPr>
        <p:blipFill>
          <a:blip r:embed="rId3"/>
          <a:stretch/>
        </p:blipFill>
        <p:spPr>
          <a:xfrm>
            <a:off x="6159240" y="861120"/>
            <a:ext cx="2182680" cy="388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225;p34"/>
          <p:cNvSpPr/>
          <p:nvPr/>
        </p:nvSpPr>
        <p:spPr>
          <a:xfrm>
            <a:off x="229320" y="894240"/>
            <a:ext cx="4658400" cy="39528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Google Shape;226;p34"/>
          <p:cNvSpPr/>
          <p:nvPr/>
        </p:nvSpPr>
        <p:spPr>
          <a:xfrm>
            <a:off x="443520" y="142920"/>
            <a:ext cx="553680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Avanços anteriores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66" name="Google Shape;227;p34" descr=""/>
          <p:cNvPicPr/>
          <p:nvPr/>
        </p:nvPicPr>
        <p:blipFill>
          <a:blip r:embed="rId1"/>
          <a:srcRect l="0" t="43619" r="0" b="9155"/>
          <a:stretch/>
        </p:blipFill>
        <p:spPr>
          <a:xfrm>
            <a:off x="3577680" y="1390680"/>
            <a:ext cx="2930760" cy="2461320"/>
          </a:xfrm>
          <a:prstGeom prst="rect">
            <a:avLst/>
          </a:prstGeom>
          <a:ln w="0">
            <a:noFill/>
          </a:ln>
        </p:spPr>
      </p:pic>
      <p:pic>
        <p:nvPicPr>
          <p:cNvPr id="167" name="Google Shape;228;p34" descr=""/>
          <p:cNvPicPr/>
          <p:nvPr/>
        </p:nvPicPr>
        <p:blipFill>
          <a:blip r:embed="rId2"/>
          <a:srcRect l="0" t="0" r="0" b="60907"/>
          <a:stretch/>
        </p:blipFill>
        <p:spPr>
          <a:xfrm>
            <a:off x="143640" y="1479960"/>
            <a:ext cx="3140280" cy="2183040"/>
          </a:xfrm>
          <a:prstGeom prst="rect">
            <a:avLst/>
          </a:prstGeom>
          <a:ln w="0">
            <a:noFill/>
          </a:ln>
        </p:spPr>
      </p:pic>
      <p:pic>
        <p:nvPicPr>
          <p:cNvPr id="168" name="Google Shape;229;p34" descr=""/>
          <p:cNvPicPr/>
          <p:nvPr/>
        </p:nvPicPr>
        <p:blipFill>
          <a:blip r:embed="rId3"/>
          <a:stretch/>
        </p:blipFill>
        <p:spPr>
          <a:xfrm>
            <a:off x="6802200" y="711000"/>
            <a:ext cx="2147760" cy="382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234;p35"/>
          <p:cNvSpPr/>
          <p:nvPr/>
        </p:nvSpPr>
        <p:spPr>
          <a:xfrm>
            <a:off x="348480" y="252360"/>
            <a:ext cx="8426520" cy="5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100" spc="-1" strike="noStrike">
                <a:solidFill>
                  <a:srgbClr val="ff3d00"/>
                </a:solidFill>
                <a:latin typeface="Arial"/>
                <a:ea typeface="Arial"/>
              </a:rPr>
              <a:t>Ferramentas de marcação</a:t>
            </a:r>
            <a:endParaRPr b="0" lang="pt-BR" sz="2100" spc="-1" strike="noStrike">
              <a:latin typeface="Arial"/>
            </a:endParaRPr>
          </a:p>
        </p:txBody>
      </p:sp>
      <p:sp>
        <p:nvSpPr>
          <p:cNvPr id="170" name="Google Shape;235;p35"/>
          <p:cNvSpPr/>
          <p:nvPr/>
        </p:nvSpPr>
        <p:spPr>
          <a:xfrm>
            <a:off x="348480" y="1166400"/>
            <a:ext cx="8371440" cy="188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17520" algn="just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1" lang="pt-BR" sz="1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1"/>
              </a:rPr>
              <a:t>MakeSense.AI</a:t>
            </a: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- Online no browser, não armazena dados</a:t>
            </a:r>
            <a:endParaRPr b="0" lang="pt-BR" sz="1400" spc="-1" strike="noStrike">
              <a:latin typeface="Arial"/>
            </a:endParaRPr>
          </a:p>
          <a:p>
            <a:pPr marL="457200" indent="-317520" algn="just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1" lang="pt-BR" sz="1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2"/>
              </a:rPr>
              <a:t>Computer Vision Annotation Tool (CVAT)</a:t>
            </a: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- Pode fazer deploy. Já tem Docker.</a:t>
            </a:r>
            <a:endParaRPr b="0" lang="pt-BR" sz="1400" spc="-1" strike="noStrike">
              <a:latin typeface="Arial"/>
            </a:endParaRPr>
          </a:p>
          <a:p>
            <a:pPr marL="457200" indent="-317520" algn="just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1" lang="pt-BR" sz="1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3"/>
              </a:rPr>
              <a:t>Roboflow Annotate: Label Faster Than Ever</a:t>
            </a: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- Muitas ferramentas. Tem versão paga.</a:t>
            </a:r>
            <a:endParaRPr b="0" lang="pt-BR" sz="1400" spc="-1" strike="noStrike">
              <a:latin typeface="Arial"/>
            </a:endParaRPr>
          </a:p>
          <a:p>
            <a:pPr marL="457200" indent="-317520" algn="just">
              <a:lnSpc>
                <a:spcPct val="200000"/>
              </a:lnSpc>
              <a:buClr>
                <a:srgbClr val="000000"/>
              </a:buClr>
              <a:buFont typeface="Arial"/>
              <a:buChar char="●"/>
            </a:pPr>
            <a:r>
              <a:rPr b="1" lang="pt-BR" sz="14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4"/>
              </a:rPr>
              <a:t>Annotate | Labelbox</a:t>
            </a: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pt-BR" sz="1400" spc="-1" strike="noStrike">
                <a:solidFill>
                  <a:srgbClr val="000000"/>
                </a:solidFill>
                <a:latin typeface="Arial"/>
                <a:ea typeface="Arial"/>
              </a:rPr>
              <a:t>- Muitas ferramentas. Tem versão paga.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66;p15"/>
          <p:cNvSpPr/>
          <p:nvPr/>
        </p:nvSpPr>
        <p:spPr>
          <a:xfrm>
            <a:off x="348480" y="252360"/>
            <a:ext cx="8426520" cy="5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100" spc="-1" strike="noStrike">
                <a:solidFill>
                  <a:srgbClr val="ff3d00"/>
                </a:solidFill>
                <a:latin typeface="Arial"/>
                <a:ea typeface="Arial"/>
              </a:rPr>
              <a:t>Tarefas Populares de Visão Computacional</a:t>
            </a:r>
            <a:endParaRPr b="0" lang="pt-BR" sz="2100" spc="-1" strike="noStrike">
              <a:latin typeface="Arial"/>
            </a:endParaRPr>
          </a:p>
        </p:txBody>
      </p:sp>
      <p:pic>
        <p:nvPicPr>
          <p:cNvPr id="82" name="Google Shape;67;p15" descr=""/>
          <p:cNvPicPr/>
          <p:nvPr/>
        </p:nvPicPr>
        <p:blipFill>
          <a:blip r:embed="rId1"/>
          <a:stretch/>
        </p:blipFill>
        <p:spPr>
          <a:xfrm>
            <a:off x="1262160" y="927000"/>
            <a:ext cx="6619680" cy="370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72;p16"/>
          <p:cNvSpPr/>
          <p:nvPr/>
        </p:nvSpPr>
        <p:spPr>
          <a:xfrm>
            <a:off x="348480" y="252360"/>
            <a:ext cx="8426520" cy="5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100" spc="-1" strike="noStrike">
                <a:solidFill>
                  <a:srgbClr val="ff3d00"/>
                </a:solidFill>
                <a:latin typeface="Arial"/>
                <a:ea typeface="Arial"/>
              </a:rPr>
              <a:t>Detecção de Objetos</a:t>
            </a:r>
            <a:endParaRPr b="0" lang="pt-BR" sz="2100" spc="-1" strike="noStrike">
              <a:latin typeface="Arial"/>
            </a:endParaRPr>
          </a:p>
        </p:txBody>
      </p:sp>
      <p:pic>
        <p:nvPicPr>
          <p:cNvPr id="84" name="Google Shape;73;p16" descr=""/>
          <p:cNvPicPr/>
          <p:nvPr/>
        </p:nvPicPr>
        <p:blipFill>
          <a:blip r:embed="rId1"/>
          <a:stretch/>
        </p:blipFill>
        <p:spPr>
          <a:xfrm>
            <a:off x="47160" y="2537640"/>
            <a:ext cx="9048960" cy="2549520"/>
          </a:xfrm>
          <a:prstGeom prst="rect">
            <a:avLst/>
          </a:prstGeom>
          <a:ln w="0">
            <a:noFill/>
          </a:ln>
        </p:spPr>
      </p:pic>
      <p:sp>
        <p:nvSpPr>
          <p:cNvPr id="85" name="Google Shape;74;p16"/>
          <p:cNvSpPr/>
          <p:nvPr/>
        </p:nvSpPr>
        <p:spPr>
          <a:xfrm>
            <a:off x="429120" y="872640"/>
            <a:ext cx="866736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Consiste em localizar e classificar “objetos” em uma imagem ou vídeo. Desenha caixas limitadoras ao redor dos objetos.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Os modelos são treinados em uma ou mais classes</a:t>
            </a:r>
            <a:endParaRPr b="0" lang="pt-BR" sz="1800" spc="-1" strike="noStrike">
              <a:latin typeface="Arial"/>
            </a:endParaRPr>
          </a:p>
          <a:p>
            <a:pPr marL="457200" indent="-343080">
              <a:lnSpc>
                <a:spcPct val="100000"/>
              </a:lnSpc>
              <a:buClr>
                <a:srgbClr val="595959"/>
              </a:buClr>
              <a:buFont typeface="Arial"/>
              <a:buChar char="●"/>
            </a:pPr>
            <a:r>
              <a:rPr b="0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Geralmente são utilizados para identificar todas instâncias dos objetos na imagem, com um threshold (limite) de confiança mínima.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79;p17"/>
          <p:cNvSpPr/>
          <p:nvPr/>
        </p:nvSpPr>
        <p:spPr>
          <a:xfrm>
            <a:off x="348480" y="252360"/>
            <a:ext cx="8426520" cy="5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100" spc="-1" strike="noStrike">
                <a:solidFill>
                  <a:srgbClr val="ff3d00"/>
                </a:solidFill>
                <a:latin typeface="Arial"/>
                <a:ea typeface="Arial"/>
              </a:rPr>
              <a:t>Conceitos importantes</a:t>
            </a:r>
            <a:endParaRPr b="0" lang="pt-BR" sz="2100" spc="-1" strike="noStrike">
              <a:latin typeface="Arial"/>
            </a:endParaRPr>
          </a:p>
        </p:txBody>
      </p:sp>
      <p:sp>
        <p:nvSpPr>
          <p:cNvPr id="87" name="Google Shape;80;p17"/>
          <p:cNvSpPr/>
          <p:nvPr/>
        </p:nvSpPr>
        <p:spPr>
          <a:xfrm>
            <a:off x="3099240" y="958680"/>
            <a:ext cx="292500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Caixa delimitadora (Bounding Box, bbox)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88" name="Google Shape;81;p17" descr=""/>
          <p:cNvPicPr/>
          <p:nvPr/>
        </p:nvPicPr>
        <p:blipFill>
          <a:blip r:embed="rId1"/>
          <a:stretch/>
        </p:blipFill>
        <p:spPr>
          <a:xfrm>
            <a:off x="840600" y="1821240"/>
            <a:ext cx="7462440" cy="3141000"/>
          </a:xfrm>
          <a:prstGeom prst="rect">
            <a:avLst/>
          </a:prstGeom>
          <a:ln w="0">
            <a:noFill/>
          </a:ln>
        </p:spPr>
      </p:pic>
      <p:sp>
        <p:nvSpPr>
          <p:cNvPr id="89" name="Google Shape;82;p17"/>
          <p:cNvSpPr/>
          <p:nvPr/>
        </p:nvSpPr>
        <p:spPr>
          <a:xfrm>
            <a:off x="1221480" y="2429640"/>
            <a:ext cx="1476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Google Shape;83;p17"/>
          <p:cNvSpPr/>
          <p:nvPr/>
        </p:nvSpPr>
        <p:spPr>
          <a:xfrm>
            <a:off x="1114920" y="2553840"/>
            <a:ext cx="360" cy="115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525">
            <a:solidFill>
              <a:srgbClr val="59595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Google Shape;84;p17"/>
          <p:cNvSpPr/>
          <p:nvPr/>
        </p:nvSpPr>
        <p:spPr>
          <a:xfrm>
            <a:off x="923040" y="2283480"/>
            <a:ext cx="43200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07280" bIns="10728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700" spc="-1" strike="noStrike">
                <a:solidFill>
                  <a:srgbClr val="595959"/>
                </a:solidFill>
                <a:latin typeface="Arial"/>
                <a:ea typeface="Arial"/>
              </a:rPr>
              <a:t>(0,0)</a:t>
            </a:r>
            <a:endParaRPr b="0" lang="pt-BR" sz="700" spc="-1" strike="noStrike">
              <a:latin typeface="Arial"/>
            </a:endParaRPr>
          </a:p>
        </p:txBody>
      </p:sp>
      <p:sp>
        <p:nvSpPr>
          <p:cNvPr id="92" name="Google Shape;85;p17"/>
          <p:cNvSpPr/>
          <p:nvPr/>
        </p:nvSpPr>
        <p:spPr>
          <a:xfrm>
            <a:off x="898560" y="3326040"/>
            <a:ext cx="43200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07280" bIns="10728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700" spc="-1" strike="noStrike">
                <a:solidFill>
                  <a:srgbClr val="595959"/>
                </a:solidFill>
                <a:latin typeface="Arial"/>
                <a:ea typeface="Arial"/>
              </a:rPr>
              <a:t>y</a:t>
            </a:r>
            <a:endParaRPr b="0" lang="pt-BR" sz="700" spc="-1" strike="noStrike">
              <a:latin typeface="Arial"/>
            </a:endParaRPr>
          </a:p>
        </p:txBody>
      </p:sp>
      <p:sp>
        <p:nvSpPr>
          <p:cNvPr id="93" name="Google Shape;86;p17"/>
          <p:cNvSpPr/>
          <p:nvPr/>
        </p:nvSpPr>
        <p:spPr>
          <a:xfrm>
            <a:off x="2340720" y="2181600"/>
            <a:ext cx="432000" cy="21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07280" bIns="10728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700" spc="-1" strike="noStrike">
                <a:solidFill>
                  <a:srgbClr val="595959"/>
                </a:solidFill>
                <a:latin typeface="Arial"/>
                <a:ea typeface="Arial"/>
              </a:rPr>
              <a:t>x</a:t>
            </a:r>
            <a:endParaRPr b="0" lang="pt-BR" sz="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1;p18"/>
          <p:cNvSpPr/>
          <p:nvPr/>
        </p:nvSpPr>
        <p:spPr>
          <a:xfrm>
            <a:off x="348480" y="252360"/>
            <a:ext cx="8426520" cy="5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100" spc="-1" strike="noStrike">
                <a:solidFill>
                  <a:srgbClr val="ff3d00"/>
                </a:solidFill>
                <a:latin typeface="Arial"/>
                <a:ea typeface="Arial"/>
              </a:rPr>
              <a:t>Conceitos importantes</a:t>
            </a:r>
            <a:endParaRPr b="0" lang="pt-BR" sz="2100" spc="-1" strike="noStrike">
              <a:latin typeface="Arial"/>
            </a:endParaRPr>
          </a:p>
        </p:txBody>
      </p:sp>
      <p:sp>
        <p:nvSpPr>
          <p:cNvPr id="95" name="Google Shape;92;p18"/>
          <p:cNvSpPr/>
          <p:nvPr/>
        </p:nvSpPr>
        <p:spPr>
          <a:xfrm>
            <a:off x="3099240" y="958680"/>
            <a:ext cx="2925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Classes e Confiança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96" name="Google Shape;93;p18" descr=""/>
          <p:cNvPicPr/>
          <p:nvPr/>
        </p:nvPicPr>
        <p:blipFill>
          <a:blip r:embed="rId1"/>
          <a:stretch/>
        </p:blipFill>
        <p:spPr>
          <a:xfrm>
            <a:off x="152280" y="1884960"/>
            <a:ext cx="4514400" cy="2533320"/>
          </a:xfrm>
          <a:prstGeom prst="rect">
            <a:avLst/>
          </a:prstGeom>
          <a:ln w="0">
            <a:noFill/>
          </a:ln>
        </p:spPr>
      </p:pic>
      <p:sp>
        <p:nvSpPr>
          <p:cNvPr id="97" name="Google Shape;94;p18"/>
          <p:cNvSpPr/>
          <p:nvPr/>
        </p:nvSpPr>
        <p:spPr>
          <a:xfrm>
            <a:off x="4667400" y="1884960"/>
            <a:ext cx="4476240" cy="325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pt-BR" sz="1200" spc="-1" strike="noStrike">
                <a:solidFill>
                  <a:srgbClr val="000000"/>
                </a:solidFill>
                <a:latin typeface="Roboto"/>
                <a:ea typeface="Roboto"/>
              </a:rPr>
              <a:t>Class Confidence Score</a:t>
            </a:r>
            <a:r>
              <a:rPr b="0" i="1" lang="pt-BR" sz="1200" spc="-1" strike="noStrike">
                <a:solidFill>
                  <a:srgbClr val="000000"/>
                </a:solidFill>
                <a:latin typeface="Roboto"/>
                <a:ea typeface="Roboto"/>
              </a:rPr>
              <a:t> (Pontuação de Confiança de Classe, Score de Confiança, Probabilidade de Detecção).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0f0f0f"/>
                </a:solidFill>
                <a:latin typeface="Roboto"/>
                <a:ea typeface="Roboto"/>
              </a:rPr>
              <a:t>É uma medida de </a:t>
            </a:r>
            <a:r>
              <a:rPr b="1" lang="pt-BR" sz="1200" spc="-1" strike="noStrike">
                <a:solidFill>
                  <a:srgbClr val="0f0f0f"/>
                </a:solidFill>
                <a:latin typeface="Roboto"/>
                <a:ea typeface="Roboto"/>
              </a:rPr>
              <a:t>quão confiante</a:t>
            </a:r>
            <a:r>
              <a:rPr b="0" lang="pt-BR" sz="1200" spc="-1" strike="noStrike">
                <a:solidFill>
                  <a:srgbClr val="0f0f0f"/>
                </a:solidFill>
                <a:latin typeface="Roboto"/>
                <a:ea typeface="Roboto"/>
              </a:rPr>
              <a:t> um modelo de detecção de objetos está </a:t>
            </a:r>
            <a:r>
              <a:rPr b="1" lang="pt-BR" sz="1200" spc="-1" strike="noStrike">
                <a:solidFill>
                  <a:srgbClr val="0f0f0f"/>
                </a:solidFill>
                <a:latin typeface="Roboto"/>
                <a:ea typeface="Roboto"/>
              </a:rPr>
              <a:t>ao</a:t>
            </a:r>
            <a:r>
              <a:rPr b="0" lang="pt-BR" sz="1200" spc="-1" strike="noStrike">
                <a:solidFill>
                  <a:srgbClr val="0f0f0f"/>
                </a:solidFill>
                <a:latin typeface="Roboto"/>
                <a:ea typeface="Roboto"/>
              </a:rPr>
              <a:t> </a:t>
            </a:r>
            <a:r>
              <a:rPr b="1" lang="pt-BR" sz="1200" spc="-1" strike="noStrike">
                <a:solidFill>
                  <a:srgbClr val="0f0f0f"/>
                </a:solidFill>
                <a:latin typeface="Roboto"/>
                <a:ea typeface="Roboto"/>
              </a:rPr>
              <a:t>atribuir uma classe específica a uma determinada região da imagem</a:t>
            </a:r>
            <a:r>
              <a:rPr b="0" lang="pt-BR" sz="1200" spc="-1" strike="noStrike">
                <a:solidFill>
                  <a:srgbClr val="0f0f0f"/>
                </a:solidFill>
                <a:latin typeface="Roboto"/>
                <a:ea typeface="Roboto"/>
              </a:rPr>
              <a:t> identificada pela caixa delimitadora.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0f0f0f"/>
                </a:solidFill>
                <a:latin typeface="Roboto"/>
                <a:ea typeface="Roboto"/>
              </a:rPr>
              <a:t>Geralmente é definido um limiar (</a:t>
            </a:r>
            <a:r>
              <a:rPr b="1" lang="pt-BR" sz="1200" spc="-1" strike="noStrike">
                <a:solidFill>
                  <a:srgbClr val="0f0f0f"/>
                </a:solidFill>
                <a:latin typeface="Roboto"/>
                <a:ea typeface="Roboto"/>
              </a:rPr>
              <a:t>threshold)</a:t>
            </a:r>
            <a:r>
              <a:rPr b="0" lang="pt-BR" sz="1200" spc="-1" strike="noStrike">
                <a:solidFill>
                  <a:srgbClr val="0f0f0f"/>
                </a:solidFill>
                <a:latin typeface="Roboto"/>
                <a:ea typeface="Roboto"/>
              </a:rPr>
              <a:t> de confiança mínima, para filtrar detecções de baixa confiança.</a:t>
            </a:r>
            <a:endParaRPr b="0" lang="pt-B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9;p19"/>
          <p:cNvSpPr/>
          <p:nvPr/>
        </p:nvSpPr>
        <p:spPr>
          <a:xfrm>
            <a:off x="348480" y="252360"/>
            <a:ext cx="8426520" cy="5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100" spc="-1" strike="noStrike">
                <a:solidFill>
                  <a:srgbClr val="ff3d00"/>
                </a:solidFill>
                <a:latin typeface="Arial"/>
                <a:ea typeface="Arial"/>
              </a:rPr>
              <a:t>Conceitos importantes</a:t>
            </a:r>
            <a:endParaRPr b="0" lang="pt-BR" sz="2100" spc="-1" strike="noStrike">
              <a:latin typeface="Arial"/>
            </a:endParaRPr>
          </a:p>
        </p:txBody>
      </p:sp>
      <p:sp>
        <p:nvSpPr>
          <p:cNvPr id="99" name="Google Shape;100;p19"/>
          <p:cNvSpPr/>
          <p:nvPr/>
        </p:nvSpPr>
        <p:spPr>
          <a:xfrm>
            <a:off x="539640" y="1030320"/>
            <a:ext cx="358776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Ground truth (padrão-ouro)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00" name="Google Shape;101;p19" descr=""/>
          <p:cNvPicPr/>
          <p:nvPr/>
        </p:nvPicPr>
        <p:blipFill>
          <a:blip r:embed="rId1"/>
          <a:stretch/>
        </p:blipFill>
        <p:spPr>
          <a:xfrm>
            <a:off x="152280" y="1572840"/>
            <a:ext cx="4362120" cy="3271320"/>
          </a:xfrm>
          <a:prstGeom prst="rect">
            <a:avLst/>
          </a:prstGeom>
          <a:ln w="0">
            <a:noFill/>
          </a:ln>
        </p:spPr>
      </p:pic>
      <p:pic>
        <p:nvPicPr>
          <p:cNvPr id="101" name="Google Shape;102;p19" descr=""/>
          <p:cNvPicPr/>
          <p:nvPr/>
        </p:nvPicPr>
        <p:blipFill>
          <a:blip r:embed="rId2"/>
          <a:srcRect l="0" t="0" r="10521" b="33633"/>
          <a:stretch/>
        </p:blipFill>
        <p:spPr>
          <a:xfrm>
            <a:off x="4869000" y="2530440"/>
            <a:ext cx="3868920" cy="1613880"/>
          </a:xfrm>
          <a:prstGeom prst="rect">
            <a:avLst/>
          </a:prstGeom>
          <a:ln w="0">
            <a:noFill/>
          </a:ln>
        </p:spPr>
      </p:pic>
      <p:sp>
        <p:nvSpPr>
          <p:cNvPr id="102" name="Google Shape;103;p19"/>
          <p:cNvSpPr/>
          <p:nvPr/>
        </p:nvSpPr>
        <p:spPr>
          <a:xfrm>
            <a:off x="4831920" y="1110960"/>
            <a:ext cx="394308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Anotação, marcação ou rotulagem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3" name="Google Shape;104;p19"/>
          <p:cNvSpPr/>
          <p:nvPr/>
        </p:nvSpPr>
        <p:spPr>
          <a:xfrm>
            <a:off x="4834080" y="1797480"/>
            <a:ext cx="3868920" cy="5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595959"/>
                </a:solidFill>
                <a:latin typeface="Arial"/>
                <a:ea typeface="Arial"/>
              </a:rPr>
              <a:t>Marcar as bounding boxes e suas respectivas classes em uma imagem do dataset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9;p20"/>
          <p:cNvSpPr/>
          <p:nvPr/>
        </p:nvSpPr>
        <p:spPr>
          <a:xfrm>
            <a:off x="348480" y="252360"/>
            <a:ext cx="8426520" cy="5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100" spc="-1" strike="noStrike">
                <a:solidFill>
                  <a:srgbClr val="ff3d00"/>
                </a:solidFill>
                <a:latin typeface="Arial"/>
                <a:ea typeface="Arial"/>
              </a:rPr>
              <a:t>Conceitos importantes</a:t>
            </a:r>
            <a:endParaRPr b="0" lang="pt-BR" sz="2100" spc="-1" strike="noStrike">
              <a:latin typeface="Arial"/>
            </a:endParaRPr>
          </a:p>
        </p:txBody>
      </p:sp>
      <p:pic>
        <p:nvPicPr>
          <p:cNvPr id="105" name="Google Shape;110;p20" descr=""/>
          <p:cNvPicPr/>
          <p:nvPr/>
        </p:nvPicPr>
        <p:blipFill>
          <a:blip r:embed="rId1"/>
          <a:stretch/>
        </p:blipFill>
        <p:spPr>
          <a:xfrm>
            <a:off x="152280" y="1547280"/>
            <a:ext cx="4414680" cy="344340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111;p20" descr=""/>
          <p:cNvPicPr/>
          <p:nvPr/>
        </p:nvPicPr>
        <p:blipFill>
          <a:blip r:embed="rId2"/>
          <a:stretch/>
        </p:blipFill>
        <p:spPr>
          <a:xfrm>
            <a:off x="4871520" y="2394000"/>
            <a:ext cx="4233600" cy="1749600"/>
          </a:xfrm>
          <a:prstGeom prst="rect">
            <a:avLst/>
          </a:prstGeom>
          <a:ln w="0">
            <a:noFill/>
          </a:ln>
        </p:spPr>
      </p:pic>
      <p:sp>
        <p:nvSpPr>
          <p:cNvPr id="107" name="Google Shape;112;p20"/>
          <p:cNvSpPr/>
          <p:nvPr/>
        </p:nvSpPr>
        <p:spPr>
          <a:xfrm>
            <a:off x="2644200" y="808200"/>
            <a:ext cx="385560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Interseção sobre União (Intersection over Union, IoU)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17;p21"/>
          <p:cNvSpPr/>
          <p:nvPr/>
        </p:nvSpPr>
        <p:spPr>
          <a:xfrm>
            <a:off x="348480" y="252360"/>
            <a:ext cx="8426520" cy="5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2100" spc="-1" strike="noStrike">
                <a:solidFill>
                  <a:srgbClr val="ff3d00"/>
                </a:solidFill>
                <a:latin typeface="Arial"/>
                <a:ea typeface="Arial"/>
              </a:rPr>
              <a:t>Conceitos importantes</a:t>
            </a:r>
            <a:endParaRPr b="0" lang="pt-BR" sz="2100" spc="-1" strike="noStrike">
              <a:latin typeface="Arial"/>
            </a:endParaRPr>
          </a:p>
        </p:txBody>
      </p:sp>
      <p:sp>
        <p:nvSpPr>
          <p:cNvPr id="109" name="Google Shape;118;p21"/>
          <p:cNvSpPr/>
          <p:nvPr/>
        </p:nvSpPr>
        <p:spPr>
          <a:xfrm>
            <a:off x="1330560" y="1015920"/>
            <a:ext cx="135900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Oclusão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10" name="Google Shape;119;p21" descr=""/>
          <p:cNvPicPr/>
          <p:nvPr/>
        </p:nvPicPr>
        <p:blipFill>
          <a:blip r:embed="rId1"/>
          <a:srcRect l="0" t="5622" r="0" b="57314"/>
          <a:stretch/>
        </p:blipFill>
        <p:spPr>
          <a:xfrm>
            <a:off x="216720" y="1477440"/>
            <a:ext cx="3967200" cy="1151280"/>
          </a:xfrm>
          <a:prstGeom prst="rect">
            <a:avLst/>
          </a:prstGeom>
          <a:ln w="0">
            <a:noFill/>
          </a:ln>
        </p:spPr>
      </p:pic>
      <p:pic>
        <p:nvPicPr>
          <p:cNvPr id="111" name="Google Shape;120;p21" descr=""/>
          <p:cNvPicPr/>
          <p:nvPr/>
        </p:nvPicPr>
        <p:blipFill>
          <a:blip r:embed="rId2"/>
          <a:stretch/>
        </p:blipFill>
        <p:spPr>
          <a:xfrm>
            <a:off x="152280" y="3543120"/>
            <a:ext cx="8011440" cy="1447560"/>
          </a:xfrm>
          <a:prstGeom prst="rect">
            <a:avLst/>
          </a:prstGeom>
          <a:ln w="0">
            <a:noFill/>
          </a:ln>
        </p:spPr>
      </p:pic>
      <p:pic>
        <p:nvPicPr>
          <p:cNvPr id="112" name="Google Shape;121;p21" descr=""/>
          <p:cNvPicPr/>
          <p:nvPr/>
        </p:nvPicPr>
        <p:blipFill>
          <a:blip r:embed="rId3"/>
          <a:stretch/>
        </p:blipFill>
        <p:spPr>
          <a:xfrm>
            <a:off x="5086800" y="727920"/>
            <a:ext cx="3839040" cy="1901160"/>
          </a:xfrm>
          <a:prstGeom prst="rect">
            <a:avLst/>
          </a:prstGeom>
          <a:ln w="0">
            <a:noFill/>
          </a:ln>
        </p:spPr>
      </p:pic>
      <p:sp>
        <p:nvSpPr>
          <p:cNvPr id="113" name="Google Shape;122;p21"/>
          <p:cNvSpPr/>
          <p:nvPr/>
        </p:nvSpPr>
        <p:spPr>
          <a:xfrm>
            <a:off x="5848560" y="21240"/>
            <a:ext cx="231552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Múltiplas Bounding Boxes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4" name="Google Shape;123;p21"/>
          <p:cNvSpPr/>
          <p:nvPr/>
        </p:nvSpPr>
        <p:spPr>
          <a:xfrm>
            <a:off x="1918800" y="3081600"/>
            <a:ext cx="44791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595959"/>
                </a:solidFill>
                <a:latin typeface="Arial"/>
                <a:ea typeface="Arial"/>
              </a:rPr>
              <a:t>Falsos Positivos e Falsos Negativos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2023-12-27T15:25:19Z</dcterms:modified>
  <cp:revision>1</cp:revision>
  <dc:subject/>
  <dc:title/>
</cp:coreProperties>
</file>